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6858000" cx="12192000"/>
  <p:notesSz cx="6858000" cy="9144000"/>
  <p:embeddedFontLst>
    <p:embeddedFont>
      <p:font typeface="Quattrocento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5" roundtripDataSignature="AMtx7mjerpj6YLB7JLfodPYOvbulYy0C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QuattrocentoSans-regular.fnt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QuattrocentoSans-italic.fntdata"/><Relationship Id="rId10" Type="http://schemas.openxmlformats.org/officeDocument/2006/relationships/slide" Target="slides/slide6.xml"/><Relationship Id="rId32" Type="http://schemas.openxmlformats.org/officeDocument/2006/relationships/font" Target="fonts/QuattrocentoSans-bold.fntdata"/><Relationship Id="rId13" Type="http://schemas.openxmlformats.org/officeDocument/2006/relationships/slide" Target="slides/slide9.xml"/><Relationship Id="rId35" Type="http://customschemas.google.com/relationships/presentationmetadata" Target="metadata"/><Relationship Id="rId12" Type="http://schemas.openxmlformats.org/officeDocument/2006/relationships/slide" Target="slides/slide8.xml"/><Relationship Id="rId34" Type="http://schemas.openxmlformats.org/officeDocument/2006/relationships/font" Target="fonts/QuattrocentoSans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P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3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3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3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Relationship Id="rId4" Type="http://schemas.openxmlformats.org/officeDocument/2006/relationships/image" Target="../media/image13.jpg"/><Relationship Id="rId5" Type="http://schemas.openxmlformats.org/officeDocument/2006/relationships/image" Target="../media/image10.jpg"/><Relationship Id="rId6" Type="http://schemas.openxmlformats.org/officeDocument/2006/relationships/image" Target="../media/image2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Relationship Id="rId4" Type="http://schemas.openxmlformats.org/officeDocument/2006/relationships/image" Target="../media/image32.png"/><Relationship Id="rId5" Type="http://schemas.openxmlformats.org/officeDocument/2006/relationships/image" Target="../media/image3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15730" l="0" r="0" t="0"/>
          <a:stretch/>
        </p:blipFill>
        <p:spPr>
          <a:xfrm>
            <a:off x="23" y="136613"/>
            <a:ext cx="12191977" cy="685802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 rot="-5400000">
            <a:off x="-1103377" y="1100316"/>
            <a:ext cx="6858003" cy="4657347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8000">
                <a:srgbClr val="000000">
                  <a:alpha val="23529"/>
                </a:srgbClr>
              </a:gs>
              <a:gs pos="85000">
                <a:srgbClr val="000000">
                  <a:alpha val="44313"/>
                </a:srgbClr>
              </a:gs>
              <a:gs pos="100000">
                <a:srgbClr val="000000">
                  <a:alpha val="44313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>
            <p:ph type="ctrTitle"/>
          </p:nvPr>
        </p:nvSpPr>
        <p:spPr>
          <a:xfrm>
            <a:off x="148238" y="883282"/>
            <a:ext cx="5850114" cy="3569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b="1" lang="es-PE" sz="4800">
                <a:solidFill>
                  <a:srgbClr val="FFFFFF"/>
                </a:solidFill>
              </a:rPr>
              <a:t>LA VULNERABILIDAD DE LA PERSONA</a:t>
            </a:r>
            <a:br>
              <a:rPr b="1" lang="es-PE" sz="4800">
                <a:solidFill>
                  <a:srgbClr val="FFFFFF"/>
                </a:solidFill>
              </a:rPr>
            </a:br>
            <a:br>
              <a:rPr b="1" lang="es-PE" sz="4800">
                <a:solidFill>
                  <a:srgbClr val="FFFFFF"/>
                </a:solidFill>
              </a:rPr>
            </a:br>
            <a:r>
              <a:rPr b="1" lang="es-PE" sz="4800">
                <a:solidFill>
                  <a:srgbClr val="FFFFFF"/>
                </a:solidFill>
              </a:rPr>
              <a:t>Identidad, peligro y fortaleza </a:t>
            </a:r>
            <a:endParaRPr/>
          </a:p>
        </p:txBody>
      </p:sp>
      <p:sp>
        <p:nvSpPr>
          <p:cNvPr id="92" name="Google Shape;92;p1"/>
          <p:cNvSpPr txBox="1"/>
          <p:nvPr>
            <p:ph idx="1" type="subTitle"/>
          </p:nvPr>
        </p:nvSpPr>
        <p:spPr>
          <a:xfrm>
            <a:off x="348555" y="5036557"/>
            <a:ext cx="5449479" cy="1578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s-PE">
                <a:solidFill>
                  <a:srgbClr val="FFFFFF"/>
                </a:solidFill>
              </a:rPr>
              <a:t>Belén Romá Romero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s-PE">
                <a:solidFill>
                  <a:srgbClr val="FFFFFF"/>
                </a:solidFill>
              </a:rPr>
              <a:t>Ernesto Cavassa, sj</a:t>
            </a:r>
            <a:endParaRPr/>
          </a:p>
        </p:txBody>
      </p:sp>
      <p:sp>
        <p:nvSpPr>
          <p:cNvPr id="93" name="Google Shape;93;p1"/>
          <p:cNvSpPr/>
          <p:nvPr/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8000">
                <a:srgbClr val="000000">
                  <a:alpha val="23529"/>
                </a:srgbClr>
              </a:gs>
              <a:gs pos="85000">
                <a:srgbClr val="000000">
                  <a:alpha val="44313"/>
                </a:srgbClr>
              </a:gs>
              <a:gs pos="100000">
                <a:srgbClr val="000000">
                  <a:alpha val="44313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"/>
          <p:cNvSpPr txBox="1"/>
          <p:nvPr>
            <p:ph type="title"/>
          </p:nvPr>
        </p:nvSpPr>
        <p:spPr>
          <a:xfrm>
            <a:off x="530592" y="2766218"/>
            <a:ext cx="304242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s-PE"/>
              <a:t>Ante los nuestros, los queridos, los de mi tribu, suele ser más fácil descalzarnos ante su vulnerabildad</a:t>
            </a:r>
            <a:endParaRPr/>
          </a:p>
        </p:txBody>
      </p:sp>
      <p:pic>
        <p:nvPicPr>
          <p:cNvPr id="151" name="Google Shape;151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9239" y="562920"/>
            <a:ext cx="7891462" cy="5926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/>
          <p:nvPr>
            <p:ph type="title"/>
          </p:nvPr>
        </p:nvSpPr>
        <p:spPr>
          <a:xfrm>
            <a:off x="538655" y="471799"/>
            <a:ext cx="67557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156"/>
              </a:buClr>
              <a:buSzPts val="3200"/>
              <a:buFont typeface="Calibri"/>
              <a:buNone/>
            </a:pPr>
            <a:r>
              <a:rPr lang="es-PE" sz="3200">
                <a:solidFill>
                  <a:srgbClr val="4D5156"/>
                </a:solidFill>
                <a:latin typeface="Calibri"/>
                <a:ea typeface="Calibri"/>
                <a:cs typeface="Calibri"/>
                <a:sym typeface="Calibri"/>
              </a:rPr>
              <a:t>Y  nace el deseo  de a</a:t>
            </a:r>
            <a:r>
              <a:rPr b="0" i="0" lang="es-PE" sz="3200" u="none" strike="noStrike">
                <a:solidFill>
                  <a:srgbClr val="040C28"/>
                </a:solidFill>
                <a:latin typeface="Calibri"/>
                <a:ea typeface="Calibri"/>
                <a:cs typeface="Calibri"/>
                <a:sym typeface="Calibri"/>
              </a:rPr>
              <a:t>brazar , acariciar </a:t>
            </a:r>
            <a:br>
              <a:rPr b="0" i="0" lang="es-PE" sz="3200" u="none" strike="noStrike">
                <a:solidFill>
                  <a:srgbClr val="040C2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PE" sz="3200" u="none" strike="noStrike">
                <a:solidFill>
                  <a:srgbClr val="040C28"/>
                </a:solidFill>
                <a:latin typeface="Calibri"/>
                <a:ea typeface="Calibri"/>
                <a:cs typeface="Calibri"/>
                <a:sym typeface="Calibri"/>
              </a:rPr>
              <a:t>con el alma</a:t>
            </a:r>
            <a:r>
              <a:rPr lang="es-PE" sz="3200">
                <a:solidFill>
                  <a:srgbClr val="040C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3200">
                <a:solidFill>
                  <a:srgbClr val="4D5156"/>
                </a:solidFill>
                <a:latin typeface="Calibri"/>
                <a:ea typeface="Calibri"/>
                <a:cs typeface="Calibri"/>
                <a:sym typeface="Calibri"/>
              </a:rPr>
              <a:t>esa vulnerabilidad</a:t>
            </a:r>
            <a:br>
              <a:rPr b="0" i="0" lang="es-PE" sz="3200" u="none" strike="noStrike">
                <a:solidFill>
                  <a:srgbClr val="4D515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7657" y="0"/>
            <a:ext cx="457021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9357" y="1797362"/>
            <a:ext cx="7163548" cy="4768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12"/>
          <p:cNvPicPr preferRelativeResize="0"/>
          <p:nvPr/>
        </p:nvPicPr>
        <p:blipFill rotWithShape="1">
          <a:blip r:embed="rId3">
            <a:alphaModFix/>
          </a:blip>
          <a:srcRect b="-1" l="25624" r="-1" t="0"/>
          <a:stretch/>
        </p:blipFill>
        <p:spPr>
          <a:xfrm>
            <a:off x="1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2"/>
          <p:cNvSpPr/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254"/>
                </a:srgbClr>
              </a:gs>
              <a:gs pos="35000">
                <a:srgbClr val="FFFFFF">
                  <a:alpha val="76470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2"/>
          <p:cNvSpPr txBox="1"/>
          <p:nvPr>
            <p:ph type="title"/>
          </p:nvPr>
        </p:nvSpPr>
        <p:spPr>
          <a:xfrm>
            <a:off x="7986202" y="781546"/>
            <a:ext cx="4027998" cy="56319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s-PE" sz="2800">
                <a:latin typeface="Calibri"/>
                <a:ea typeface="Calibri"/>
                <a:cs typeface="Calibri"/>
                <a:sym typeface="Calibri"/>
              </a:rPr>
            </a:br>
            <a:r>
              <a:rPr lang="es-PE" sz="2800">
                <a:latin typeface="Calibri"/>
                <a:ea typeface="Calibri"/>
                <a:cs typeface="Calibri"/>
                <a:sym typeface="Calibri"/>
              </a:rPr>
              <a:t>Aún así…. podemos </a:t>
            </a:r>
            <a:r>
              <a:rPr b="1" lang="es-PE" sz="2800">
                <a:latin typeface="Calibri"/>
                <a:ea typeface="Calibri"/>
                <a:cs typeface="Calibri"/>
                <a:sym typeface="Calibri"/>
              </a:rPr>
              <a:t>hacernos mucho daño </a:t>
            </a:r>
            <a:r>
              <a:rPr lang="es-PE" sz="2800">
                <a:latin typeface="Calibri"/>
                <a:ea typeface="Calibri"/>
                <a:cs typeface="Calibri"/>
                <a:sym typeface="Calibri"/>
              </a:rPr>
              <a:t>entre los que consideramos de los “nuestros”</a:t>
            </a:r>
            <a:br>
              <a:rPr lang="es-PE" sz="2800">
                <a:latin typeface="Calibri"/>
                <a:ea typeface="Calibri"/>
                <a:cs typeface="Calibri"/>
                <a:sym typeface="Calibri"/>
              </a:rPr>
            </a:br>
            <a:r>
              <a:rPr lang="es-PE" sz="2800">
                <a:latin typeface="Calibri"/>
                <a:ea typeface="Calibri"/>
                <a:cs typeface="Calibri"/>
                <a:sym typeface="Calibri"/>
              </a:rPr>
              <a:t>  </a:t>
            </a:r>
            <a:br>
              <a:rPr lang="es-PE" sz="2800">
                <a:latin typeface="Calibri"/>
                <a:ea typeface="Calibri"/>
                <a:cs typeface="Calibri"/>
                <a:sym typeface="Calibri"/>
              </a:rPr>
            </a:br>
            <a:r>
              <a:rPr lang="es-PE" sz="2800">
                <a:latin typeface="Calibri"/>
                <a:ea typeface="Calibri"/>
                <a:cs typeface="Calibri"/>
                <a:sym typeface="Calibri"/>
              </a:rPr>
              <a:t>Las cosas se complican mucho más,  cuando al otro </a:t>
            </a:r>
            <a:r>
              <a:rPr b="1" lang="es-PE" sz="2800">
                <a:latin typeface="Calibri"/>
                <a:ea typeface="Calibri"/>
                <a:cs typeface="Calibri"/>
                <a:sym typeface="Calibri"/>
              </a:rPr>
              <a:t>no lo siento parte de un “nosotros</a:t>
            </a:r>
            <a:r>
              <a:rPr lang="es-PE" sz="2800">
                <a:latin typeface="Calibri"/>
                <a:ea typeface="Calibri"/>
                <a:cs typeface="Calibri"/>
                <a:sym typeface="Calibri"/>
              </a:rPr>
              <a:t>”,  cuando no coincido, no me gusta o lo considero un “peligro” </a:t>
            </a:r>
            <a:br>
              <a:rPr lang="es-PE" sz="2800">
                <a:latin typeface="Calibri"/>
                <a:ea typeface="Calibri"/>
                <a:cs typeface="Calibri"/>
                <a:sym typeface="Calibri"/>
              </a:rPr>
            </a:br>
            <a:r>
              <a:rPr lang="es-PE" sz="280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s-PE" sz="2800">
                <a:latin typeface="Calibri"/>
                <a:ea typeface="Calibri"/>
                <a:cs typeface="Calibri"/>
                <a:sym typeface="Calibri"/>
              </a:rPr>
            </a:br>
            <a:r>
              <a:rPr lang="es-PE" sz="2800">
                <a:latin typeface="Calibri"/>
                <a:ea typeface="Calibri"/>
                <a:cs typeface="Calibri"/>
                <a:sym typeface="Calibri"/>
              </a:rPr>
              <a:t>Ahí es más fácil deshumanizarlo </a:t>
            </a:r>
            <a:br>
              <a:rPr lang="es-PE" sz="1700"/>
            </a:br>
            <a:endParaRPr sz="1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3"/>
          <p:cNvSpPr txBox="1"/>
          <p:nvPr>
            <p:ph type="title"/>
          </p:nvPr>
        </p:nvSpPr>
        <p:spPr>
          <a:xfrm>
            <a:off x="8394698" y="3475449"/>
            <a:ext cx="3517900" cy="16554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PE" sz="2800">
                <a:latin typeface="Calibri"/>
                <a:ea typeface="Calibri"/>
                <a:cs typeface="Calibri"/>
                <a:sym typeface="Calibri"/>
              </a:rPr>
              <a:t>Para entender nuestra vulnerabilidad, miremos cómo es nuestro cerebro.</a:t>
            </a:r>
            <a:br>
              <a:rPr lang="es-PE" sz="2800">
                <a:latin typeface="Calibri"/>
                <a:ea typeface="Calibri"/>
                <a:cs typeface="Calibri"/>
                <a:sym typeface="Calibri"/>
              </a:rPr>
            </a:br>
            <a:r>
              <a:rPr lang="es-PE" sz="280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s-PE" sz="2800">
                <a:latin typeface="Calibri"/>
                <a:ea typeface="Calibri"/>
                <a:cs typeface="Calibri"/>
                <a:sym typeface="Calibri"/>
              </a:rPr>
            </a:br>
            <a:r>
              <a:rPr lang="es-PE" sz="2800">
                <a:latin typeface="Calibri"/>
                <a:ea typeface="Calibri"/>
                <a:cs typeface="Calibri"/>
                <a:sym typeface="Calibri"/>
              </a:rPr>
              <a:t>Un cerebro muy sensible a la amenaza, diseñado para sobrevivir, desear, aferrarnos y evitar el</a:t>
            </a:r>
            <a:br>
              <a:rPr lang="es-PE" sz="2800">
                <a:latin typeface="Calibri"/>
                <a:ea typeface="Calibri"/>
                <a:cs typeface="Calibri"/>
                <a:sym typeface="Calibri"/>
              </a:rPr>
            </a:br>
            <a:r>
              <a:rPr lang="es-PE" sz="2800">
                <a:latin typeface="Calibri"/>
                <a:ea typeface="Calibri"/>
                <a:cs typeface="Calibri"/>
                <a:sym typeface="Calibri"/>
              </a:rPr>
              <a:t>dolor.</a:t>
            </a:r>
            <a:br>
              <a:rPr i="1" lang="es-PE" sz="2800">
                <a:latin typeface="Calibri"/>
                <a:ea typeface="Calibri"/>
                <a:cs typeface="Calibri"/>
                <a:sym typeface="Calibri"/>
              </a:rPr>
            </a:br>
            <a:br>
              <a:rPr lang="es-PE" sz="1300"/>
            </a:br>
            <a:endParaRPr sz="1300"/>
          </a:p>
        </p:txBody>
      </p:sp>
      <p:pic>
        <p:nvPicPr>
          <p:cNvPr descr="http://3.bp.blogspot.com/-woIX_4kqMO4/U5dVOZKdJjI/AAAAAAAABAE/6flXzKjmn-w/s1600/CEREBRO-MANOS-b.jpg" id="173" name="Google Shape;173;p13"/>
          <p:cNvPicPr preferRelativeResize="0"/>
          <p:nvPr/>
        </p:nvPicPr>
        <p:blipFill rotWithShape="1">
          <a:blip r:embed="rId3">
            <a:alphaModFix/>
          </a:blip>
          <a:srcRect b="-1" l="6397" r="10655" t="0"/>
          <a:stretch/>
        </p:blipFill>
        <p:spPr>
          <a:xfrm>
            <a:off x="20" y="431"/>
            <a:ext cx="8115280" cy="640831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3"/>
          <p:cNvSpPr txBox="1"/>
          <p:nvPr>
            <p:ph idx="1" type="body"/>
          </p:nvPr>
        </p:nvSpPr>
        <p:spPr>
          <a:xfrm>
            <a:off x="8643193" y="2418408"/>
            <a:ext cx="2942813" cy="3540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/>
          </a:p>
        </p:txBody>
      </p:sp>
      <p:sp>
        <p:nvSpPr>
          <p:cNvPr id="175" name="Google Shape;175;p13"/>
          <p:cNvSpPr/>
          <p:nvPr/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0">
                <a:srgbClr val="000000">
                  <a:alpha val="95294"/>
                </a:srgbClr>
              </a:gs>
              <a:gs pos="34000">
                <a:srgbClr val="000000">
                  <a:alpha val="95294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0">
                <a:srgbClr val="2F5496">
                  <a:alpha val="58431"/>
                </a:srgbClr>
              </a:gs>
              <a:gs pos="28000">
                <a:srgbClr val="2F5496">
                  <a:alpha val="58431"/>
                </a:srgbClr>
              </a:gs>
              <a:gs pos="100000">
                <a:srgbClr val="000000">
                  <a:alpha val="69411"/>
                </a:srgbClr>
              </a:gs>
            </a:gsLst>
            <a:lin ang="11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/>
          <p:nvPr>
            <p:ph type="title"/>
          </p:nvPr>
        </p:nvSpPr>
        <p:spPr>
          <a:xfrm>
            <a:off x="342900" y="365125"/>
            <a:ext cx="114173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b="1" lang="es-PE">
                <a:solidFill>
                  <a:srgbClr val="002060"/>
                </a:solidFill>
              </a:rPr>
              <a:t>Cargamos con un cerebro evolutivo dentro de nosotros</a:t>
            </a:r>
            <a:endParaRPr/>
          </a:p>
        </p:txBody>
      </p:sp>
      <p:pic>
        <p:nvPicPr>
          <p:cNvPr id="182" name="Google Shape;182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7179" y="2709746"/>
            <a:ext cx="10077232" cy="354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"/>
          <p:cNvSpPr txBox="1"/>
          <p:nvPr>
            <p:ph idx="1" type="body"/>
          </p:nvPr>
        </p:nvSpPr>
        <p:spPr>
          <a:xfrm>
            <a:off x="332106" y="890954"/>
            <a:ext cx="5447371" cy="560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s-PE" sz="2600"/>
              <a:t>No vivimos en el pasado pero el pasado vive en nosotros,  en la estructura de nuestro cererbro.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s-PE" sz="2600"/>
              <a:t>El cerebro  ha evolucionado sobre los cerebros anteriores. No los borró.. se quedaron con nosotros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s-PE" sz="2600"/>
              <a:t>Tenemos un cerebro listo para reaccionar para sobrevivir, especialmente en situaciones que consideramos amenazantes (reales o percibidas como amenazantes) </a:t>
            </a:r>
            <a:endParaRPr/>
          </a:p>
          <a:p>
            <a:pPr indent="-63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88" name="Google Shape;18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6689" y="2476500"/>
            <a:ext cx="5499875" cy="326325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5"/>
          <p:cNvSpPr txBox="1"/>
          <p:nvPr/>
        </p:nvSpPr>
        <p:spPr>
          <a:xfrm>
            <a:off x="6686379" y="890954"/>
            <a:ext cx="472382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PE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TENEMOS UN ZOOLÓGICO EN NUESTRA CABEZA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0537" y="1089243"/>
            <a:ext cx="3551237" cy="235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373" y="4257894"/>
            <a:ext cx="3403377" cy="2260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96667" y="4257894"/>
            <a:ext cx="3403378" cy="226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62697" y="4257894"/>
            <a:ext cx="4113293" cy="215719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6"/>
          <p:cNvSpPr txBox="1"/>
          <p:nvPr/>
        </p:nvSpPr>
        <p:spPr>
          <a:xfrm>
            <a:off x="3924192" y="279443"/>
            <a:ext cx="404136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PE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PELIGRO, AMENAZA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6"/>
          <p:cNvSpPr txBox="1"/>
          <p:nvPr/>
        </p:nvSpPr>
        <p:spPr>
          <a:xfrm>
            <a:off x="854975" y="3543757"/>
            <a:ext cx="185273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PE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PELEAR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6"/>
          <p:cNvSpPr txBox="1"/>
          <p:nvPr/>
        </p:nvSpPr>
        <p:spPr>
          <a:xfrm>
            <a:off x="5356380" y="3651478"/>
            <a:ext cx="108395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PE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HUIR</a:t>
            </a:r>
            <a:r>
              <a:rPr b="0" i="0" lang="es-P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6"/>
          <p:cNvSpPr txBox="1"/>
          <p:nvPr/>
        </p:nvSpPr>
        <p:spPr>
          <a:xfrm>
            <a:off x="9089000" y="3543756"/>
            <a:ext cx="194136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PE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COLAPSAR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"/>
          <p:cNvSpPr/>
          <p:nvPr/>
        </p:nvSpPr>
        <p:spPr>
          <a:xfrm>
            <a:off x="6342434" y="253548"/>
            <a:ext cx="5608934" cy="6102802"/>
          </a:xfrm>
          <a:prstGeom prst="rect">
            <a:avLst/>
          </a:prstGeom>
          <a:solidFill>
            <a:srgbClr val="AFABAB">
              <a:alpha val="2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7"/>
          <p:cNvSpPr txBox="1"/>
          <p:nvPr>
            <p:ph type="title"/>
          </p:nvPr>
        </p:nvSpPr>
        <p:spPr>
          <a:xfrm>
            <a:off x="6585283" y="420017"/>
            <a:ext cx="5069305" cy="5769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s-PE" sz="4000">
                <a:latin typeface="Calibri"/>
                <a:ea typeface="Calibri"/>
                <a:cs typeface="Calibri"/>
                <a:sym typeface="Calibri"/>
              </a:rPr>
              <a:t>Nuestro   cerebro   está diseñado para reaccionar ante el peligro </a:t>
            </a:r>
            <a:br>
              <a:rPr lang="es-PE" sz="4000">
                <a:latin typeface="Calibri"/>
                <a:ea typeface="Calibri"/>
                <a:cs typeface="Calibri"/>
                <a:sym typeface="Calibri"/>
              </a:rPr>
            </a:br>
            <a:br>
              <a:rPr lang="es-PE" sz="4000">
                <a:latin typeface="Calibri"/>
                <a:ea typeface="Calibri"/>
                <a:cs typeface="Calibri"/>
                <a:sym typeface="Calibri"/>
              </a:rPr>
            </a:br>
            <a:r>
              <a:rPr lang="es-PE" sz="4000">
                <a:latin typeface="Calibri"/>
                <a:ea typeface="Calibri"/>
                <a:cs typeface="Calibri"/>
                <a:sym typeface="Calibri"/>
              </a:rPr>
              <a:t>¿Cuándo nos sentimos hoy  amenazados, en peligro?</a:t>
            </a:r>
            <a:endParaRPr/>
          </a:p>
        </p:txBody>
      </p:sp>
      <p:sp>
        <p:nvSpPr>
          <p:cNvPr id="208" name="Google Shape;208;p17"/>
          <p:cNvSpPr/>
          <p:nvPr/>
        </p:nvSpPr>
        <p:spPr>
          <a:xfrm>
            <a:off x="243024" y="253548"/>
            <a:ext cx="5851795" cy="610280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C8CAC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" dir="5400000" dist="19050">
              <a:srgbClr val="000000">
                <a:alpha val="6235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7"/>
          <p:cNvSpPr/>
          <p:nvPr/>
        </p:nvSpPr>
        <p:spPr>
          <a:xfrm>
            <a:off x="402848" y="420017"/>
            <a:ext cx="5532146" cy="5769864"/>
          </a:xfrm>
          <a:prstGeom prst="rect">
            <a:avLst/>
          </a:prstGeom>
          <a:noFill/>
          <a:ln cap="sq" cmpd="sng" w="9525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7"/>
          <p:cNvPicPr preferRelativeResize="0"/>
          <p:nvPr/>
        </p:nvPicPr>
        <p:blipFill rotWithShape="1">
          <a:blip r:embed="rId3">
            <a:alphaModFix/>
          </a:blip>
          <a:srcRect b="17803" l="0" r="2" t="12301"/>
          <a:stretch/>
        </p:blipFill>
        <p:spPr>
          <a:xfrm>
            <a:off x="725707" y="740057"/>
            <a:ext cx="4886429" cy="5129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"/>
          <p:cNvSpPr txBox="1"/>
          <p:nvPr>
            <p:ph idx="1" type="body"/>
          </p:nvPr>
        </p:nvSpPr>
        <p:spPr>
          <a:xfrm>
            <a:off x="333838" y="865632"/>
            <a:ext cx="7933862" cy="5391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s-PE"/>
              <a:t>Amenazas hacia a nuestra integridad física ( nos seguimos golpeando y  matando entre humanos)</a:t>
            </a:r>
            <a:endParaRPr/>
          </a:p>
          <a:p>
            <a:pPr indent="-2794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4572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s-PE"/>
              <a:t>Ante la violencia que experimentamos en forma de </a:t>
            </a:r>
            <a:r>
              <a:rPr b="1" lang="es-PE"/>
              <a:t>ataques psicológicos a nuestra dignidad y senrtido de pertenencia (“ser parte de”)</a:t>
            </a:r>
            <a:r>
              <a:rPr lang="es-PE"/>
              <a:t> al recibimos comentarios despectivos, insultos, burlas, desprecios, críticas, comparaciones, exclusión, discriminación, humillación, competitividad</a:t>
            </a:r>
            <a:endParaRPr/>
          </a:p>
          <a:p>
            <a:pPr indent="-2794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4572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s-PE"/>
              <a:t>Y cuando  “No somos vistos”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http://www.gestiondeemociones.com/images/verguenza.jpg" id="216" name="Google Shape;21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00006" y="2696568"/>
            <a:ext cx="2570104" cy="1729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27006" y="4789887"/>
            <a:ext cx="2639890" cy="1755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07874" y="354230"/>
            <a:ext cx="2429249" cy="1978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"/>
          <p:cNvSpPr txBox="1"/>
          <p:nvPr>
            <p:ph idx="1" type="body"/>
          </p:nvPr>
        </p:nvSpPr>
        <p:spPr>
          <a:xfrm>
            <a:off x="431800" y="482600"/>
            <a:ext cx="11328400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es-PE" sz="2400"/>
              <a:t>Cuando percibimos una amenaza a nuestro bienestar  es necesario ser  conscientes  de las respuestas emocionales instintivas</a:t>
            </a:r>
            <a:r>
              <a:rPr lang="es-PE" sz="2400"/>
              <a:t> </a:t>
            </a:r>
            <a:r>
              <a:rPr i="1" lang="es-PE" sz="2400"/>
              <a:t>que están programadas en nuestro cerebro y el riesgo de entrar en un “secuestro emocional”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es-PE" sz="2400"/>
              <a:t>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i="1" lang="es-PE" sz="2400"/>
              <a:t>Pelear (llevados por la rabia, el resentimiento y el deseo de venganza)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i="1" lang="es-PE" sz="2400"/>
              <a:t>Huir (cuando nos retiramos de la fuente</a:t>
            </a:r>
            <a:r>
              <a:rPr lang="es-PE" sz="2400"/>
              <a:t> </a:t>
            </a:r>
            <a:r>
              <a:rPr i="1" lang="es-PE" sz="2400"/>
              <a:t>de amenaza)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i="1" lang="es-PE" sz="2400"/>
              <a:t>Congelarnos</a:t>
            </a:r>
            <a:endParaRPr i="1" sz="24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24" name="Google Shape;224;p19"/>
          <p:cNvPicPr preferRelativeResize="0"/>
          <p:nvPr/>
        </p:nvPicPr>
        <p:blipFill rotWithShape="1">
          <a:blip r:embed="rId3">
            <a:alphaModFix/>
          </a:blip>
          <a:srcRect b="13339" l="0" r="0" t="0"/>
          <a:stretch/>
        </p:blipFill>
        <p:spPr>
          <a:xfrm>
            <a:off x="6096000" y="3711575"/>
            <a:ext cx="4880050" cy="2955723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9"/>
          <p:cNvSpPr txBox="1"/>
          <p:nvPr/>
        </p:nvSpPr>
        <p:spPr>
          <a:xfrm>
            <a:off x="606350" y="4264748"/>
            <a:ext cx="4880050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1" lang="es-PE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s-P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Mayor sensibilidad si en la propia historia ha habido  violaciones a nuestra dignidad, sobre todos de los que debieron cuidarnos, protegernos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6" name="Google Shape;226;p19"/>
          <p:cNvCxnSpPr/>
          <p:nvPr/>
        </p:nvCxnSpPr>
        <p:spPr>
          <a:xfrm>
            <a:off x="8985896" y="2425700"/>
            <a:ext cx="1390004" cy="1606550"/>
          </a:xfrm>
          <a:prstGeom prst="straightConnector1">
            <a:avLst/>
          </a:prstGeom>
          <a:noFill/>
          <a:ln cap="flat" cmpd="sng" w="8572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27" name="Google Shape;227;p19"/>
          <p:cNvCxnSpPr/>
          <p:nvPr/>
        </p:nvCxnSpPr>
        <p:spPr>
          <a:xfrm>
            <a:off x="7340600" y="2870200"/>
            <a:ext cx="1242643" cy="1066800"/>
          </a:xfrm>
          <a:prstGeom prst="straightConnector1">
            <a:avLst/>
          </a:prstGeom>
          <a:noFill/>
          <a:ln cap="flat" cmpd="sng" w="920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28" name="Google Shape;228;p19"/>
          <p:cNvCxnSpPr/>
          <p:nvPr/>
        </p:nvCxnSpPr>
        <p:spPr>
          <a:xfrm>
            <a:off x="2578100" y="3219450"/>
            <a:ext cx="4064000" cy="984250"/>
          </a:xfrm>
          <a:prstGeom prst="straightConnector1">
            <a:avLst/>
          </a:prstGeom>
          <a:noFill/>
          <a:ln cap="flat" cmpd="sng" w="9842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>
            <p:ph idx="1" type="body"/>
          </p:nvPr>
        </p:nvSpPr>
        <p:spPr>
          <a:xfrm>
            <a:off x="423917" y="801222"/>
            <a:ext cx="5047593" cy="5421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PE"/>
              <a:t>Vamos a trabajar con una imagen “ser bebe”.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PE"/>
              <a:t>Y es que todos hemos sido bebes en nuestra historia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PE"/>
              <a:t>Pero es también una imagen metafórica:  </a:t>
            </a:r>
            <a:r>
              <a:rPr b="1" lang="es-PE"/>
              <a:t>la vulnerabilidad humana  imaginada  como un bebe</a:t>
            </a:r>
            <a:r>
              <a:rPr lang="es-PE"/>
              <a:t>,  en mis propias manos o en las manos  de los otros</a:t>
            </a: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6016" y="486104"/>
            <a:ext cx="57531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/>
          <p:nvPr>
            <p:ph type="title"/>
          </p:nvPr>
        </p:nvSpPr>
        <p:spPr>
          <a:xfrm>
            <a:off x="629307" y="1055852"/>
            <a:ext cx="5466693" cy="3935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br>
              <a:rPr i="1" lang="es-PE" sz="2000">
                <a:latin typeface="Times"/>
                <a:ea typeface="Times"/>
                <a:cs typeface="Times"/>
                <a:sym typeface="Times"/>
              </a:rPr>
            </a:br>
            <a:br>
              <a:rPr lang="es-PE" sz="3200">
                <a:latin typeface="Calibri"/>
                <a:ea typeface="Calibri"/>
                <a:cs typeface="Calibri"/>
                <a:sym typeface="Calibri"/>
              </a:rPr>
            </a:br>
            <a:br>
              <a:rPr i="1" lang="es-PE" sz="3200">
                <a:latin typeface="Calibri"/>
                <a:ea typeface="Calibri"/>
                <a:cs typeface="Calibri"/>
                <a:sym typeface="Calibri"/>
              </a:rPr>
            </a:br>
            <a:r>
              <a:rPr lang="es-PE" sz="2800">
                <a:latin typeface="Calibri"/>
                <a:ea typeface="Calibri"/>
                <a:cs typeface="Calibri"/>
                <a:sym typeface="Calibri"/>
              </a:rPr>
              <a:t>Todos tenemos el potencial de hacer daño cuando nos sentimos amenazados (queriendo o no) y si no aprendemos a gestionar los conflictos,  entendiendo el impacto de la  conducta propia o ajena en la dignidad percibida, generamos </a:t>
            </a:r>
            <a:br>
              <a:rPr lang="es-PE" sz="2800">
                <a:latin typeface="Calibri"/>
                <a:ea typeface="Calibri"/>
                <a:cs typeface="Calibri"/>
                <a:sym typeface="Calibri"/>
              </a:rPr>
            </a:br>
            <a:br>
              <a:rPr lang="es-PE" sz="2800">
                <a:latin typeface="Calibri"/>
                <a:ea typeface="Calibri"/>
                <a:cs typeface="Calibri"/>
                <a:sym typeface="Calibri"/>
              </a:rPr>
            </a:br>
            <a:r>
              <a:rPr b="1" lang="es-PE" sz="2800">
                <a:latin typeface="Calibri"/>
                <a:ea typeface="Calibri"/>
                <a:cs typeface="Calibri"/>
                <a:sym typeface="Calibri"/>
              </a:rPr>
              <a:t>RUPTURAS EN LA CONEXIÓN</a:t>
            </a:r>
            <a:br>
              <a:rPr b="1" lang="es-PE" sz="2800">
                <a:latin typeface="Calibri"/>
                <a:ea typeface="Calibri"/>
                <a:cs typeface="Calibri"/>
                <a:sym typeface="Calibri"/>
              </a:rPr>
            </a:br>
            <a:br>
              <a:rPr lang="es-PE" sz="2800">
                <a:latin typeface="Calibri"/>
                <a:ea typeface="Calibri"/>
                <a:cs typeface="Calibri"/>
                <a:sym typeface="Calibri"/>
              </a:rPr>
            </a:br>
            <a:br>
              <a:rPr lang="es-PE" sz="2800">
                <a:latin typeface="Calibri"/>
                <a:ea typeface="Calibri"/>
                <a:cs typeface="Calibri"/>
                <a:sym typeface="Calibri"/>
              </a:rPr>
            </a:br>
            <a:r>
              <a:rPr lang="es-PE" sz="280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s-PE" sz="2800">
                <a:latin typeface="Calibri"/>
                <a:ea typeface="Calibri"/>
                <a:cs typeface="Calibri"/>
                <a:sym typeface="Calibri"/>
              </a:rPr>
            </a:br>
            <a:r>
              <a:rPr b="1" lang="es-PE" sz="2800">
                <a:latin typeface="Calibri"/>
                <a:ea typeface="Calibri"/>
                <a:cs typeface="Calibri"/>
                <a:sym typeface="Calibri"/>
              </a:rPr>
              <a:t>EL PACTO SE ROMPE EN LO COTIDIANO </a:t>
            </a:r>
            <a:endParaRPr/>
          </a:p>
        </p:txBody>
      </p:sp>
      <p:sp>
        <p:nvSpPr>
          <p:cNvPr id="234" name="Google Shape;234;p20"/>
          <p:cNvSpPr/>
          <p:nvPr/>
        </p:nvSpPr>
        <p:spPr>
          <a:xfrm>
            <a:off x="3314395" y="4584700"/>
            <a:ext cx="45719" cy="635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00000">
              <a:alpha val="94509"/>
            </a:srgbClr>
          </a:solidFill>
          <a:ln cap="flat" cmpd="sng" w="79375">
            <a:solidFill>
              <a:srgbClr val="C00000">
                <a:alpha val="8941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9683" y="1723165"/>
            <a:ext cx="5626100" cy="3763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elenRoma\Documents\Belén\Belén documentos completos\imagenes de mi face\fotos bonitas\pies\556689_383949381692572_1877029853_n.jpg" id="240" name="Google Shape;240;p21"/>
          <p:cNvPicPr preferRelativeResize="0"/>
          <p:nvPr/>
        </p:nvPicPr>
        <p:blipFill rotWithShape="1">
          <a:blip r:embed="rId3">
            <a:alphaModFix/>
          </a:blip>
          <a:srcRect b="17216" l="0" r="0" t="8810"/>
          <a:stretch/>
        </p:blipFill>
        <p:spPr>
          <a:xfrm>
            <a:off x="118624" y="436943"/>
            <a:ext cx="8089476" cy="5984113"/>
          </a:xfrm>
          <a:custGeom>
            <a:rect b="b" l="l" r="r" t="t"/>
            <a:pathLst>
              <a:path extrusionOk="0" h="6858000" w="9270806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41" name="Google Shape;241;p21"/>
          <p:cNvSpPr txBox="1"/>
          <p:nvPr/>
        </p:nvSpPr>
        <p:spPr>
          <a:xfrm>
            <a:off x="8447728" y="1659285"/>
            <a:ext cx="3350572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PE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PERSONAS VULNERABLES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PE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CAMINANDO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PE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JUNTAS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PE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 DESAFÍO Y UNA NECESIDAD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"/>
          <p:cNvSpPr txBox="1"/>
          <p:nvPr>
            <p:ph idx="1" type="body"/>
          </p:nvPr>
        </p:nvSpPr>
        <p:spPr>
          <a:xfrm>
            <a:off x="774700" y="1054100"/>
            <a:ext cx="7010400" cy="5059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PE"/>
              <a:t>Reconocer los conflictos en la vida diaria y  tener la sabiduría de apaciguar nuestro sistema “ir más allá del cerebro antiguo” a la hora de tratarnos </a:t>
            </a:r>
            <a:endParaRPr sz="2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PE" sz="2800"/>
              <a:t>Invitados a caminar juntos/as,  también con los diferentes, desde el cuidado a la dignidad humana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PE"/>
              <a:t>Desarrollar un  estilo de convivencia en el mundo, que nos saque del modelo de supervivencia a un modelo de prosperar  juntos:   “Velar por el otro”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PE"/>
              <a:t>Capacidad de dar y recibir dignidad y de reconocer dignidad en todas las formas de vida sobre el planeta y fuerzas superiores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8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247" name="Google Shape;24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3700" y="2079849"/>
            <a:ext cx="3052377" cy="3007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3"/>
          <p:cNvSpPr/>
          <p:nvPr/>
        </p:nvSpPr>
        <p:spPr>
          <a:xfrm flipH="1" rot="-5400000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3"/>
          <p:cNvSpPr/>
          <p:nvPr/>
        </p:nvSpPr>
        <p:spPr>
          <a:xfrm flipH="1" rot="10800000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372"/>
                </a:srgbClr>
              </a:gs>
              <a:gs pos="8000">
                <a:srgbClr val="000000">
                  <a:alpha val="51372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3"/>
          <p:cNvSpPr/>
          <p:nvPr/>
        </p:nvSpPr>
        <p:spPr>
          <a:xfrm flipH="1" rot="-5400000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490"/>
                </a:srgbClr>
              </a:gs>
            </a:gsLst>
            <a:lin ang="1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5100" y="38100"/>
            <a:ext cx="6819471" cy="681947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3"/>
          <p:cNvSpPr txBox="1"/>
          <p:nvPr/>
        </p:nvSpPr>
        <p:spPr>
          <a:xfrm>
            <a:off x="9486900" y="397050"/>
            <a:ext cx="26306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PE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Película Avatar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4"/>
          <p:cNvSpPr txBox="1"/>
          <p:nvPr>
            <p:ph idx="1" type="body"/>
          </p:nvPr>
        </p:nvSpPr>
        <p:spPr>
          <a:xfrm>
            <a:off x="364728" y="1753823"/>
            <a:ext cx="6823472" cy="3672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PE"/>
              <a:t>“Caminemos juntos todos, cuidémonos los unos a los otros, cuídense  entre ustedes, no se hagan daño, cuídense la vida, cuiden la familia….cuiden a los niños, cuiden a los ancianos (…..) , que este deseo de cuidarse vaya creciendo en el corazón ”</a:t>
            </a:r>
            <a:endParaRPr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PE"/>
              <a:t>(Papa Francisco)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63" name="Google Shape;26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7125" y="0"/>
            <a:ext cx="47148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5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3.bp.blogspot.com/-wSkSt0Bl7rs/ThF6Q1ZcOPI/AAAAAAAAAFc/Fm9P1cJL__E/s320/Amigos_abrazo.jpg" id="269" name="Google Shape;269;p25"/>
          <p:cNvPicPr preferRelativeResize="0"/>
          <p:nvPr/>
        </p:nvPicPr>
        <p:blipFill rotWithShape="1">
          <a:blip r:embed="rId3">
            <a:alphaModFix/>
          </a:blip>
          <a:srcRect b="1130" l="0" r="0" t="0"/>
          <a:stretch/>
        </p:blipFill>
        <p:spPr>
          <a:xfrm>
            <a:off x="1" y="10"/>
            <a:ext cx="693639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5"/>
          <p:cNvSpPr txBox="1"/>
          <p:nvPr>
            <p:ph idx="1" type="body"/>
          </p:nvPr>
        </p:nvSpPr>
        <p:spPr>
          <a:xfrm>
            <a:off x="6936391" y="1557619"/>
            <a:ext cx="4836509" cy="3742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PE" sz="3200"/>
              <a:t> Relaciones sanadoras, que se caracterizan por ser </a:t>
            </a:r>
            <a:r>
              <a:rPr b="1" i="1" lang="es-PE" sz="3200"/>
              <a:t>“reparadoras, sostenedoras, contenedoras, alentadoras, pacientes, tolerantes y firmes”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6"/>
          <p:cNvSpPr txBox="1"/>
          <p:nvPr>
            <p:ph idx="1" type="body"/>
          </p:nvPr>
        </p:nvSpPr>
        <p:spPr>
          <a:xfrm>
            <a:off x="1940765" y="5973816"/>
            <a:ext cx="8859755" cy="695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None/>
            </a:pPr>
            <a:r>
              <a:rPr b="1" lang="es-PE">
                <a:solidFill>
                  <a:srgbClr val="FFC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CURAR, CALMAR, CONSOLAR </a:t>
            </a:r>
            <a:endParaRPr/>
          </a:p>
        </p:txBody>
      </p:sp>
      <p:pic>
        <p:nvPicPr>
          <p:cNvPr id="276" name="Google Shape;27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9361" y="-1"/>
            <a:ext cx="8848372" cy="5751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 b="2" l="24081" r="24350" t="0"/>
          <a:stretch/>
        </p:blipFill>
        <p:spPr>
          <a:xfrm>
            <a:off x="2" y="1587"/>
            <a:ext cx="6095999" cy="6856413"/>
          </a:xfrm>
          <a:custGeom>
            <a:rect b="b" l="l" r="r" t="t"/>
            <a:pathLst>
              <a:path extrusionOk="0" h="6856413" w="6649908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05" name="Google Shape;105;p3"/>
          <p:cNvSpPr txBox="1"/>
          <p:nvPr>
            <p:ph idx="1" type="body"/>
          </p:nvPr>
        </p:nvSpPr>
        <p:spPr>
          <a:xfrm>
            <a:off x="6428885" y="323385"/>
            <a:ext cx="5394815" cy="6211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1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1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1" lang="es-PE" sz="3000"/>
              <a:t>“La fe lleva al creyente a ver en el otro a un hermano que debe SOSTENER Y AMAR. Por la fe en Dios, que ha creado el universo, las criaturas y todos los seres humanos —iguales por su misericordia—, el creyente está llamado a expresar esta fraternidad humana, protegiendo la creación y todo el universo y ayudando a todas las personas, especialmente las más necesitadas y pobres”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1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b="1" i="1" lang="es-PE" sz="1900">
                <a:solidFill>
                  <a:srgbClr val="C00000"/>
                </a:solidFill>
              </a:rPr>
              <a:t>Documento sobre la</a:t>
            </a:r>
            <a:r>
              <a:rPr b="1" lang="es-PE" sz="1900">
                <a:solidFill>
                  <a:srgbClr val="C00000"/>
                </a:solidFill>
              </a:rPr>
              <a:t> </a:t>
            </a:r>
            <a:r>
              <a:rPr b="1" i="1" lang="es-PE" sz="1900">
                <a:solidFill>
                  <a:srgbClr val="C00000"/>
                </a:solidFill>
              </a:rPr>
              <a:t>fraternidad humana</a:t>
            </a:r>
            <a:r>
              <a:rPr b="1" lang="es-PE" sz="1900">
                <a:solidFill>
                  <a:srgbClr val="C00000"/>
                </a:solidFill>
              </a:rPr>
              <a:t> </a:t>
            </a:r>
            <a:r>
              <a:rPr b="1" i="1" lang="es-PE" sz="1900">
                <a:solidFill>
                  <a:srgbClr val="C00000"/>
                </a:solidFill>
              </a:rPr>
              <a:t>por la paz mundial y la convivencia común. Feb 2019</a:t>
            </a:r>
            <a:endParaRPr b="1" sz="1900">
              <a:solidFill>
                <a:srgbClr val="C00000"/>
              </a:solidFill>
            </a:endParaRPr>
          </a:p>
          <a:p>
            <a:pPr indent="-12287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>
            <p:ph type="title"/>
          </p:nvPr>
        </p:nvSpPr>
        <p:spPr>
          <a:xfrm>
            <a:off x="368300" y="1219200"/>
            <a:ext cx="6794500" cy="50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br>
              <a:rPr lang="es-PE" sz="2400">
                <a:latin typeface="Calibri"/>
                <a:ea typeface="Calibri"/>
                <a:cs typeface="Calibri"/>
                <a:sym typeface="Calibri"/>
              </a:rPr>
            </a:br>
            <a:r>
              <a:rPr lang="es-PE" sz="3200">
                <a:latin typeface="Calibri"/>
                <a:ea typeface="Calibri"/>
                <a:cs typeface="Calibri"/>
                <a:sym typeface="Calibri"/>
              </a:rPr>
              <a:t>Somos la especie en el mundo más necesitada de </a:t>
            </a:r>
            <a:r>
              <a:rPr b="1" lang="es-PE" sz="3200">
                <a:latin typeface="Calibri"/>
                <a:ea typeface="Calibri"/>
                <a:cs typeface="Calibri"/>
                <a:sym typeface="Calibri"/>
              </a:rPr>
              <a:t>conexión y cuidado </a:t>
            </a:r>
            <a:r>
              <a:rPr lang="es-PE" sz="3200">
                <a:latin typeface="Calibri"/>
                <a:ea typeface="Calibri"/>
                <a:cs typeface="Calibri"/>
                <a:sym typeface="Calibri"/>
              </a:rPr>
              <a:t>para sobrevivir</a:t>
            </a:r>
            <a:br>
              <a:rPr lang="es-PE" sz="3200">
                <a:latin typeface="Calibri"/>
                <a:ea typeface="Calibri"/>
                <a:cs typeface="Calibri"/>
                <a:sym typeface="Calibri"/>
              </a:rPr>
            </a:br>
            <a:br>
              <a:rPr lang="es-PE" sz="3200">
                <a:latin typeface="Calibri"/>
                <a:ea typeface="Calibri"/>
                <a:cs typeface="Calibri"/>
                <a:sym typeface="Calibri"/>
              </a:rPr>
            </a:br>
            <a:r>
              <a:rPr lang="es-PE" sz="3200">
                <a:latin typeface="Calibri"/>
                <a:ea typeface="Calibri"/>
                <a:cs typeface="Calibri"/>
                <a:sym typeface="Calibri"/>
              </a:rPr>
              <a:t>Desde antes del nacimiento y por muchos años, necesitamos “de un otro” para vivir </a:t>
            </a:r>
            <a:br>
              <a:rPr lang="es-PE" sz="3200">
                <a:latin typeface="Calibri"/>
                <a:ea typeface="Calibri"/>
                <a:cs typeface="Calibri"/>
                <a:sym typeface="Calibri"/>
              </a:rPr>
            </a:br>
            <a:br>
              <a:rPr lang="es-PE" sz="3200">
                <a:latin typeface="Calibri"/>
                <a:ea typeface="Calibri"/>
                <a:cs typeface="Calibri"/>
                <a:sym typeface="Calibri"/>
              </a:rPr>
            </a:br>
            <a:r>
              <a:rPr lang="es-PE" sz="3200">
                <a:latin typeface="Calibri"/>
                <a:ea typeface="Calibri"/>
                <a:cs typeface="Calibri"/>
                <a:sym typeface="Calibri"/>
              </a:rPr>
              <a:t>Somos </a:t>
            </a:r>
            <a:r>
              <a:rPr b="1" lang="es-PE" sz="3200">
                <a:latin typeface="Calibri"/>
                <a:ea typeface="Calibri"/>
                <a:cs typeface="Calibri"/>
                <a:sym typeface="Calibri"/>
              </a:rPr>
              <a:t>criaturas vulnerables </a:t>
            </a:r>
            <a:r>
              <a:rPr lang="es-PE" sz="3200">
                <a:latin typeface="Calibri"/>
                <a:ea typeface="Calibri"/>
                <a:cs typeface="Calibri"/>
                <a:sym typeface="Calibri"/>
              </a:rPr>
              <a:t>necesitadas de </a:t>
            </a:r>
            <a:r>
              <a:rPr b="1" lang="es-PE" sz="3200">
                <a:latin typeface="Calibri"/>
                <a:ea typeface="Calibri"/>
                <a:cs typeface="Calibri"/>
                <a:sym typeface="Calibri"/>
              </a:rPr>
              <a:t>interconexión</a:t>
            </a:r>
            <a:r>
              <a:rPr lang="es-PE" sz="3200">
                <a:latin typeface="Calibri"/>
                <a:ea typeface="Calibri"/>
                <a:cs typeface="Calibri"/>
                <a:sym typeface="Calibri"/>
              </a:rPr>
              <a:t> para vivir: la persona en el centro</a:t>
            </a:r>
            <a:br>
              <a:rPr lang="es-PE" sz="3200">
                <a:latin typeface="Calibri"/>
                <a:ea typeface="Calibri"/>
                <a:cs typeface="Calibri"/>
                <a:sym typeface="Calibri"/>
              </a:rPr>
            </a:br>
            <a:br>
              <a:rPr lang="es-PE" sz="3200">
                <a:latin typeface="Calibri"/>
                <a:ea typeface="Calibri"/>
                <a:cs typeface="Calibri"/>
                <a:sym typeface="Calibri"/>
              </a:rPr>
            </a:br>
            <a:br>
              <a:rPr lang="es-PE" sz="3200">
                <a:latin typeface="Calibri"/>
                <a:ea typeface="Calibri"/>
                <a:cs typeface="Calibri"/>
                <a:sym typeface="Calibri"/>
              </a:rPr>
            </a:b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2730" y="-32795"/>
            <a:ext cx="4589270" cy="689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sentirmebien.com/wp/wp-content/uploads/2012/04/emocion-dolor.jpg" id="117" name="Google Shape;117;p5"/>
          <p:cNvPicPr preferRelativeResize="0"/>
          <p:nvPr/>
        </p:nvPicPr>
        <p:blipFill rotWithShape="1">
          <a:blip r:embed="rId3">
            <a:alphaModFix/>
          </a:blip>
          <a:srcRect b="716" l="0" r="0" t="2342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5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254"/>
                </a:srgbClr>
              </a:gs>
              <a:gs pos="35000">
                <a:srgbClr val="FFFFFF">
                  <a:alpha val="76470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5"/>
          <p:cNvSpPr txBox="1"/>
          <p:nvPr>
            <p:ph idx="1" type="body"/>
          </p:nvPr>
        </p:nvSpPr>
        <p:spPr>
          <a:xfrm>
            <a:off x="165100" y="412750"/>
            <a:ext cx="4965700" cy="60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b="1" lang="es-PE">
                <a:solidFill>
                  <a:srgbClr val="C00000"/>
                </a:solidFill>
              </a:rPr>
              <a:t>LA VULNERABILIDAD  DEL SER HUMANO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b="1" lang="es-PE">
                <a:solidFill>
                  <a:srgbClr val="C00000"/>
                </a:solidFill>
              </a:rPr>
              <a:t>UNA HUMANIDAD COMPARTIDA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PE" sz="2400"/>
              <a:t>Nos sitúa ante el milagro  de la vida abriéndose paso…..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PE" sz="2400"/>
              <a:t>pero también frente al desconcierto que nos genera el dolor y el sufrimiento propio del ser vulnerable (“ser dañados”)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PE" sz="2400"/>
              <a:t>Nos habla de la fortaleza de cuidarnos como especie, de ser compasivos  pero  también  del poder de generanos daño entre nosotros (”dañar”) en la cotidianidad</a:t>
            </a:r>
            <a:endParaRPr/>
          </a:p>
          <a:p>
            <a:pPr indent="-14636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6"/>
          <p:cNvPicPr preferRelativeResize="0"/>
          <p:nvPr/>
        </p:nvPicPr>
        <p:blipFill rotWithShape="1">
          <a:blip r:embed="rId3">
            <a:alphaModFix/>
          </a:blip>
          <a:srcRect b="6709" l="0" r="1" t="36553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254"/>
                </a:srgbClr>
              </a:gs>
              <a:gs pos="35000">
                <a:srgbClr val="FFFFFF">
                  <a:alpha val="76470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6"/>
          <p:cNvSpPr txBox="1"/>
          <p:nvPr>
            <p:ph idx="1" type="body"/>
          </p:nvPr>
        </p:nvSpPr>
        <p:spPr>
          <a:xfrm>
            <a:off x="381000" y="825500"/>
            <a:ext cx="4521200" cy="5351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PE" sz="3600">
                <a:latin typeface="Calibri"/>
                <a:ea typeface="Calibri"/>
                <a:cs typeface="Calibri"/>
                <a:sym typeface="Calibri"/>
              </a:rPr>
              <a:t> El poder ser “cuidado, calmado y consolado” es el paraíso para el ser humano. Tanto recibirlo,  como  saber darlo  a otros y  a uno mismo.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PE" sz="3600"/>
              <a:t>Fraternidad humana es reconocer al otro como criatura vulnerable necesitada de vínculos que cuiden su “Humanidad”: es la interconexión la que nos hace sentirnos “parte de”</a:t>
            </a:r>
            <a:endParaRPr/>
          </a:p>
          <a:p>
            <a:pPr indent="-120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/>
          </a:p>
          <a:p>
            <a:pPr indent="-120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120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/>
          <p:nvPr>
            <p:ph idx="1" type="body"/>
          </p:nvPr>
        </p:nvSpPr>
        <p:spPr>
          <a:xfrm>
            <a:off x="449317" y="977462"/>
            <a:ext cx="5047593" cy="5052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PE"/>
              <a:t>Vamos a trabajar con una imagen “los bebes”.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PE"/>
              <a:t>Y es  que todos hemos sido bebes vulnerables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PE"/>
              <a:t>Es también una imagen metafórica:  la vulnerabilidad humana  imaginada   como un bebe,  en mis propias manos o en las manos  de los otros</a:t>
            </a:r>
            <a:endParaRPr/>
          </a:p>
        </p:txBody>
      </p:sp>
      <p:pic>
        <p:nvPicPr>
          <p:cNvPr id="133" name="Google Shape;13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6016" y="486104"/>
            <a:ext cx="57531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/>
          <p:nvPr>
            <p:ph type="title"/>
          </p:nvPr>
        </p:nvSpPr>
        <p:spPr>
          <a:xfrm>
            <a:off x="533089" y="2766218"/>
            <a:ext cx="461128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PE"/>
              <a:t>Les  invito  a estar un ratito en las manos de un Dios que cuida nuestra vulnerabilidad.. o de las manos cuidadosas de la persona que   ustedes deseen</a:t>
            </a:r>
            <a:endParaRPr/>
          </a:p>
        </p:txBody>
      </p:sp>
      <p:pic>
        <p:nvPicPr>
          <p:cNvPr id="139" name="Google Shape;13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8593" y="560273"/>
            <a:ext cx="6079272" cy="6079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9"/>
          <p:cNvPicPr preferRelativeResize="0"/>
          <p:nvPr/>
        </p:nvPicPr>
        <p:blipFill rotWithShape="1">
          <a:blip r:embed="rId3">
            <a:alphaModFix/>
          </a:blip>
          <a:srcRect b="0" l="0" r="13883" t="0"/>
          <a:stretch/>
        </p:blipFill>
        <p:spPr>
          <a:xfrm>
            <a:off x="921834" y="9173"/>
            <a:ext cx="10162478" cy="684882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9"/>
          <p:cNvSpPr txBox="1"/>
          <p:nvPr/>
        </p:nvSpPr>
        <p:spPr>
          <a:xfrm>
            <a:off x="6255833" y="381575"/>
            <a:ext cx="47241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P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  <a:br>
              <a:rPr b="0" i="0" lang="es-P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P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https://www.youtube.com/watch?v=tldAI_85IQI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